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0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D0F57F3-05C8-4B48-9017-6E4269F9B86D}" type="datetimeFigureOut">
              <a:rPr lang="en-US" smtClean="0"/>
              <a:t>5/1/2014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A19671-A0E7-47C7-BECC-AA4A988B6019}" type="slidenum">
              <a:rPr lang="en-US" smtClean="0"/>
              <a:t>‹#›</a:t>
            </a:fld>
            <a:endParaRPr lang="en-US"/>
          </a:p>
        </p:txBody>
      </p:sp>
    </p:spTree>
    <p:extLst>
      <p:ext uri="{BB962C8B-B14F-4D97-AF65-F5344CB8AC3E}">
        <p14:creationId xmlns:p14="http://schemas.microsoft.com/office/powerpoint/2010/main" val="860041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D0F57F3-05C8-4B48-9017-6E4269F9B86D}" type="datetimeFigureOut">
              <a:rPr lang="en-US" smtClean="0"/>
              <a:t>5/1/2014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A19671-A0E7-47C7-BECC-AA4A988B6019}" type="slidenum">
              <a:rPr lang="en-US" smtClean="0"/>
              <a:t>‹#›</a:t>
            </a:fld>
            <a:endParaRPr lang="en-US"/>
          </a:p>
        </p:txBody>
      </p:sp>
    </p:spTree>
    <p:extLst>
      <p:ext uri="{BB962C8B-B14F-4D97-AF65-F5344CB8AC3E}">
        <p14:creationId xmlns:p14="http://schemas.microsoft.com/office/powerpoint/2010/main" val="8115571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D0F57F3-05C8-4B48-9017-6E4269F9B86D}" type="datetimeFigureOut">
              <a:rPr lang="en-US" smtClean="0"/>
              <a:t>5/1/2014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A19671-A0E7-47C7-BECC-AA4A988B6019}" type="slidenum">
              <a:rPr lang="en-US" smtClean="0"/>
              <a:t>‹#›</a:t>
            </a:fld>
            <a:endParaRPr lang="en-US"/>
          </a:p>
        </p:txBody>
      </p:sp>
    </p:spTree>
    <p:extLst>
      <p:ext uri="{BB962C8B-B14F-4D97-AF65-F5344CB8AC3E}">
        <p14:creationId xmlns:p14="http://schemas.microsoft.com/office/powerpoint/2010/main" val="28284203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D0F57F3-05C8-4B48-9017-6E4269F9B86D}" type="datetimeFigureOut">
              <a:rPr lang="en-US" smtClean="0"/>
              <a:t>5/1/2014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A19671-A0E7-47C7-BECC-AA4A988B6019}" type="slidenum">
              <a:rPr lang="en-US" smtClean="0"/>
              <a:t>‹#›</a:t>
            </a:fld>
            <a:endParaRPr lang="en-US"/>
          </a:p>
        </p:txBody>
      </p:sp>
    </p:spTree>
    <p:extLst>
      <p:ext uri="{BB962C8B-B14F-4D97-AF65-F5344CB8AC3E}">
        <p14:creationId xmlns:p14="http://schemas.microsoft.com/office/powerpoint/2010/main" val="4388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D0F57F3-05C8-4B48-9017-6E4269F9B86D}" type="datetimeFigureOut">
              <a:rPr lang="en-US" smtClean="0"/>
              <a:t>5/1/2014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A19671-A0E7-47C7-BECC-AA4A988B6019}" type="slidenum">
              <a:rPr lang="en-US" smtClean="0"/>
              <a:t>‹#›</a:t>
            </a:fld>
            <a:endParaRPr lang="en-US"/>
          </a:p>
        </p:txBody>
      </p:sp>
    </p:spTree>
    <p:extLst>
      <p:ext uri="{BB962C8B-B14F-4D97-AF65-F5344CB8AC3E}">
        <p14:creationId xmlns:p14="http://schemas.microsoft.com/office/powerpoint/2010/main" val="26319210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D0F57F3-05C8-4B48-9017-6E4269F9B86D}" type="datetimeFigureOut">
              <a:rPr lang="en-US" smtClean="0"/>
              <a:t>5/1/2014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A19671-A0E7-47C7-BECC-AA4A988B6019}" type="slidenum">
              <a:rPr lang="en-US" smtClean="0"/>
              <a:t>‹#›</a:t>
            </a:fld>
            <a:endParaRPr lang="en-US"/>
          </a:p>
        </p:txBody>
      </p:sp>
    </p:spTree>
    <p:extLst>
      <p:ext uri="{BB962C8B-B14F-4D97-AF65-F5344CB8AC3E}">
        <p14:creationId xmlns:p14="http://schemas.microsoft.com/office/powerpoint/2010/main" val="41727454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D0F57F3-05C8-4B48-9017-6E4269F9B86D}" type="datetimeFigureOut">
              <a:rPr lang="en-US" smtClean="0"/>
              <a:t>5/1/2014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FA19671-A0E7-47C7-BECC-AA4A988B6019}" type="slidenum">
              <a:rPr lang="en-US" smtClean="0"/>
              <a:t>‹#›</a:t>
            </a:fld>
            <a:endParaRPr lang="en-US"/>
          </a:p>
        </p:txBody>
      </p:sp>
    </p:spTree>
    <p:extLst>
      <p:ext uri="{BB962C8B-B14F-4D97-AF65-F5344CB8AC3E}">
        <p14:creationId xmlns:p14="http://schemas.microsoft.com/office/powerpoint/2010/main" val="3538664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D0F57F3-05C8-4B48-9017-6E4269F9B86D}" type="datetimeFigureOut">
              <a:rPr lang="en-US" smtClean="0"/>
              <a:t>5/1/2014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FA19671-A0E7-47C7-BECC-AA4A988B6019}" type="slidenum">
              <a:rPr lang="en-US" smtClean="0"/>
              <a:t>‹#›</a:t>
            </a:fld>
            <a:endParaRPr lang="en-US"/>
          </a:p>
        </p:txBody>
      </p:sp>
    </p:spTree>
    <p:extLst>
      <p:ext uri="{BB962C8B-B14F-4D97-AF65-F5344CB8AC3E}">
        <p14:creationId xmlns:p14="http://schemas.microsoft.com/office/powerpoint/2010/main" val="23840875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0F57F3-05C8-4B48-9017-6E4269F9B86D}" type="datetimeFigureOut">
              <a:rPr lang="en-US" smtClean="0"/>
              <a:t>5/1/2014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FA19671-A0E7-47C7-BECC-AA4A988B6019}" type="slidenum">
              <a:rPr lang="en-US" smtClean="0"/>
              <a:t>‹#›</a:t>
            </a:fld>
            <a:endParaRPr lang="en-US"/>
          </a:p>
        </p:txBody>
      </p:sp>
    </p:spTree>
    <p:extLst>
      <p:ext uri="{BB962C8B-B14F-4D97-AF65-F5344CB8AC3E}">
        <p14:creationId xmlns:p14="http://schemas.microsoft.com/office/powerpoint/2010/main" val="13210590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D0F57F3-05C8-4B48-9017-6E4269F9B86D}" type="datetimeFigureOut">
              <a:rPr lang="en-US" smtClean="0"/>
              <a:t>5/1/2014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A19671-A0E7-47C7-BECC-AA4A988B6019}" type="slidenum">
              <a:rPr lang="en-US" smtClean="0"/>
              <a:t>‹#›</a:t>
            </a:fld>
            <a:endParaRPr lang="en-US"/>
          </a:p>
        </p:txBody>
      </p:sp>
    </p:spTree>
    <p:extLst>
      <p:ext uri="{BB962C8B-B14F-4D97-AF65-F5344CB8AC3E}">
        <p14:creationId xmlns:p14="http://schemas.microsoft.com/office/powerpoint/2010/main" val="41333767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D0F57F3-05C8-4B48-9017-6E4269F9B86D}" type="datetimeFigureOut">
              <a:rPr lang="en-US" smtClean="0"/>
              <a:t>5/1/2014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A19671-A0E7-47C7-BECC-AA4A988B6019}" type="slidenum">
              <a:rPr lang="en-US" smtClean="0"/>
              <a:t>‹#›</a:t>
            </a:fld>
            <a:endParaRPr lang="en-US"/>
          </a:p>
        </p:txBody>
      </p:sp>
    </p:spTree>
    <p:extLst>
      <p:ext uri="{BB962C8B-B14F-4D97-AF65-F5344CB8AC3E}">
        <p14:creationId xmlns:p14="http://schemas.microsoft.com/office/powerpoint/2010/main" val="2018880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0F57F3-05C8-4B48-9017-6E4269F9B86D}" type="datetimeFigureOut">
              <a:rPr lang="en-US" smtClean="0"/>
              <a:t>5/1/2014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A19671-A0E7-47C7-BECC-AA4A988B6019}" type="slidenum">
              <a:rPr lang="en-US" smtClean="0"/>
              <a:t>‹#›</a:t>
            </a:fld>
            <a:endParaRPr lang="en-US"/>
          </a:p>
        </p:txBody>
      </p:sp>
    </p:spTree>
    <p:extLst>
      <p:ext uri="{BB962C8B-B14F-4D97-AF65-F5344CB8AC3E}">
        <p14:creationId xmlns:p14="http://schemas.microsoft.com/office/powerpoint/2010/main" val="33876650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eg"/><Relationship Id="rId11" Type="http://schemas.openxmlformats.org/officeDocument/2006/relationships/image" Target="../media/image10.jpeg"/><Relationship Id="rId5" Type="http://schemas.openxmlformats.org/officeDocument/2006/relationships/image" Target="../media/image4.pn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
            </a:r>
            <a:br>
              <a:rPr lang="en-US" dirty="0" smtClean="0"/>
            </a:br>
            <a:r>
              <a:rPr lang="en-US" dirty="0" smtClean="0"/>
              <a:t>UNIVERSITY OF LUSAKA</a:t>
            </a:r>
            <a:br>
              <a:rPr lang="en-US" dirty="0" smtClean="0"/>
            </a:br>
            <a:r>
              <a:rPr lang="en-US" dirty="0" smtClean="0"/>
              <a:t>SCHOOL OF LAW</a:t>
            </a:r>
            <a:r>
              <a:rPr lang="en-US" dirty="0"/>
              <a:t/>
            </a:r>
            <a:br>
              <a:rPr lang="en-US" dirty="0"/>
            </a:br>
            <a:endParaRPr lang="en-US" dirty="0"/>
          </a:p>
        </p:txBody>
      </p:sp>
      <p:sp>
        <p:nvSpPr>
          <p:cNvPr id="3" name="Subtitle 2"/>
          <p:cNvSpPr>
            <a:spLocks noGrp="1"/>
          </p:cNvSpPr>
          <p:nvPr>
            <p:ph type="subTitle" idx="1"/>
          </p:nvPr>
        </p:nvSpPr>
        <p:spPr/>
        <p:txBody>
          <a:bodyPr>
            <a:normAutofit fontScale="92500" lnSpcReduction="20000"/>
          </a:bodyPr>
          <a:lstStyle/>
          <a:p>
            <a:r>
              <a:rPr lang="en-US" b="1" dirty="0" smtClean="0"/>
              <a:t>L340 – IP LAW</a:t>
            </a:r>
          </a:p>
          <a:p>
            <a:r>
              <a:rPr lang="en-US" b="1" dirty="0" smtClean="0"/>
              <a:t>UNIT </a:t>
            </a:r>
            <a:r>
              <a:rPr lang="en-US" b="1" dirty="0" smtClean="0"/>
              <a:t>18 </a:t>
            </a:r>
            <a:r>
              <a:rPr lang="en-US" b="1" dirty="0" smtClean="0"/>
              <a:t>– </a:t>
            </a:r>
            <a:r>
              <a:rPr lang="en-US" b="1" dirty="0" smtClean="0"/>
              <a:t>SUBJECT MATTER &amp; CONDITIONS OF PROTECTION</a:t>
            </a:r>
            <a:endParaRPr lang="en-US" b="1" dirty="0" smtClean="0"/>
          </a:p>
          <a:p>
            <a:r>
              <a:rPr lang="en-US" b="1" dirty="0" smtClean="0"/>
              <a:t>George </a:t>
            </a:r>
            <a:r>
              <a:rPr lang="en-US" b="1" dirty="0" err="1" smtClean="0"/>
              <a:t>Mpundu</a:t>
            </a:r>
            <a:r>
              <a:rPr lang="en-US" b="1" dirty="0" smtClean="0"/>
              <a:t> </a:t>
            </a:r>
            <a:r>
              <a:rPr lang="en-US" b="1" dirty="0" err="1" smtClean="0"/>
              <a:t>Kanja</a:t>
            </a:r>
            <a:endParaRPr lang="en-US" b="1" dirty="0"/>
          </a:p>
        </p:txBody>
      </p:sp>
    </p:spTree>
    <p:extLst>
      <p:ext uri="{BB962C8B-B14F-4D97-AF65-F5344CB8AC3E}">
        <p14:creationId xmlns:p14="http://schemas.microsoft.com/office/powerpoint/2010/main" val="36258038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PROTECTION CRITERIA </a:t>
            </a:r>
            <a:br>
              <a:rPr lang="en-US" b="1" dirty="0"/>
            </a:br>
            <a:endParaRPr lang="en-US" dirty="0"/>
          </a:p>
        </p:txBody>
      </p:sp>
      <p:sp>
        <p:nvSpPr>
          <p:cNvPr id="3" name="Content Placeholder 2"/>
          <p:cNvSpPr>
            <a:spLocks noGrp="1"/>
          </p:cNvSpPr>
          <p:nvPr>
            <p:ph idx="1"/>
          </p:nvPr>
        </p:nvSpPr>
        <p:spPr/>
        <p:txBody>
          <a:bodyPr/>
          <a:lstStyle/>
          <a:p>
            <a:pPr algn="just"/>
            <a:r>
              <a:rPr lang="en-US" dirty="0" smtClean="0"/>
              <a:t>A sign that is not distinctive cannot help the consumer to identify the goods of his choice. </a:t>
            </a:r>
          </a:p>
          <a:p>
            <a:pPr algn="just"/>
            <a:r>
              <a:rPr lang="en-US" b="1" dirty="0" smtClean="0"/>
              <a:t>The second condition relates to the possible harmful effects of a trademark if it has a misleading character, that is being deceptive, or if it violates public order or morality.</a:t>
            </a:r>
            <a:r>
              <a:rPr lang="en-US" b="1" dirty="0" smtClean="0">
                <a:effectLst/>
              </a:rPr>
              <a:t> </a:t>
            </a:r>
            <a:endParaRPr lang="en-US" b="1" dirty="0" smtClean="0"/>
          </a:p>
          <a:p>
            <a:pPr algn="just"/>
            <a:endParaRPr lang="en-US" dirty="0"/>
          </a:p>
        </p:txBody>
      </p:sp>
    </p:spTree>
    <p:extLst>
      <p:ext uri="{BB962C8B-B14F-4D97-AF65-F5344CB8AC3E}">
        <p14:creationId xmlns:p14="http://schemas.microsoft.com/office/powerpoint/2010/main" val="3482437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PROTECTION CRITERIA </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US" b="1" dirty="0"/>
              <a:t>The Trade Marks Act defines “distinctive” to mean adapted, in relation to the goods in respect of which a trade mark is registered or proposed to be registered, to distinguish goods with which the proprietor of the trade mark is or may be connected in the course of trade from goods in the case of which no such connection subsists, either generally or, where the trade mark is registered or proposed to be registered. </a:t>
            </a:r>
            <a:endParaRPr lang="en-US" b="1" dirty="0" smtClean="0"/>
          </a:p>
          <a:p>
            <a:pPr algn="just"/>
            <a:r>
              <a:rPr lang="en-US" dirty="0" smtClean="0"/>
              <a:t>Thus</a:t>
            </a:r>
            <a:r>
              <a:rPr lang="en-US" dirty="0"/>
              <a:t>, the distinctive character must be </a:t>
            </a:r>
            <a:r>
              <a:rPr lang="en-US" b="1" dirty="0"/>
              <a:t>evaluated in relation to the goods to which the trade mark is applied.</a:t>
            </a:r>
          </a:p>
          <a:p>
            <a:pPr algn="just"/>
            <a:endParaRPr lang="en-US" dirty="0"/>
          </a:p>
        </p:txBody>
      </p:sp>
    </p:spTree>
    <p:extLst>
      <p:ext uri="{BB962C8B-B14F-4D97-AF65-F5344CB8AC3E}">
        <p14:creationId xmlns:p14="http://schemas.microsoft.com/office/powerpoint/2010/main" val="27435073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USE OF TRADE MARK</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b="1" dirty="0"/>
              <a:t>A trade mark is protected on the basis of either use or registration. Though the Trade Marks Act does not require use as a condition for the application for a trade mark registration, it imposes an obligation on the proprietor of a trade  mark to use it once registered. </a:t>
            </a:r>
            <a:endParaRPr lang="en-US" b="1" dirty="0" smtClean="0"/>
          </a:p>
          <a:p>
            <a:pPr algn="just"/>
            <a:r>
              <a:rPr lang="en-US" dirty="0" smtClean="0"/>
              <a:t>Thus</a:t>
            </a:r>
            <a:r>
              <a:rPr lang="en-US" dirty="0"/>
              <a:t>, a registered trade mark may be cancelled or taken off the register in respect of any of the goods in respect of which it is registered on the grounds that:</a:t>
            </a:r>
          </a:p>
          <a:p>
            <a:pPr algn="just"/>
            <a:endParaRPr lang="en-US" dirty="0"/>
          </a:p>
        </p:txBody>
      </p:sp>
    </p:spTree>
    <p:extLst>
      <p:ext uri="{BB962C8B-B14F-4D97-AF65-F5344CB8AC3E}">
        <p14:creationId xmlns:p14="http://schemas.microsoft.com/office/powerpoint/2010/main" val="34219076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USE OF TRADE MARK</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lvl="0" algn="just"/>
            <a:r>
              <a:rPr lang="en-US" b="1" dirty="0" smtClean="0"/>
              <a:t>(i) the </a:t>
            </a:r>
            <a:r>
              <a:rPr lang="en-US" b="1" dirty="0"/>
              <a:t>trade mark was registered without any </a:t>
            </a:r>
            <a:r>
              <a:rPr lang="en-US" b="1" dirty="0" err="1"/>
              <a:t>bonafide</a:t>
            </a:r>
            <a:r>
              <a:rPr lang="en-US" b="1" dirty="0"/>
              <a:t> intention on the part of the applicant for registration that it should be used in relation to those goods by him and that there has, in fact, been no </a:t>
            </a:r>
            <a:r>
              <a:rPr lang="en-US" b="1" dirty="0" err="1"/>
              <a:t>bonafide</a:t>
            </a:r>
            <a:r>
              <a:rPr lang="en-US" b="1" dirty="0"/>
              <a:t> use of the trade mark in relation to those goods by any proprietor</a:t>
            </a:r>
            <a:r>
              <a:rPr lang="en-US" b="1" dirty="0" smtClean="0"/>
              <a:t>;</a:t>
            </a:r>
            <a:endParaRPr lang="en-US" b="1" dirty="0"/>
          </a:p>
          <a:p>
            <a:pPr algn="just"/>
            <a:r>
              <a:rPr lang="en-US" b="1" dirty="0" smtClean="0"/>
              <a:t>(ii) up </a:t>
            </a:r>
            <a:r>
              <a:rPr lang="en-US" b="1" dirty="0"/>
              <a:t>to the date one month before the date of the application, a continuous period of five years or longer elapsed during which the trade mark was a registered trade mark and during which there was </a:t>
            </a:r>
            <a:r>
              <a:rPr lang="en-US" b="1" dirty="0" err="1"/>
              <a:t>bonafide</a:t>
            </a:r>
            <a:r>
              <a:rPr lang="en-US" b="1" dirty="0"/>
              <a:t> use in relation to those goods by any </a:t>
            </a:r>
            <a:r>
              <a:rPr lang="en-US" b="1" dirty="0" smtClean="0"/>
              <a:t>proprietor.</a:t>
            </a:r>
            <a:endParaRPr lang="en-US" b="1" dirty="0"/>
          </a:p>
          <a:p>
            <a:pPr algn="just"/>
            <a:endParaRPr lang="en-US" dirty="0"/>
          </a:p>
        </p:txBody>
      </p:sp>
    </p:spTree>
    <p:extLst>
      <p:ext uri="{BB962C8B-B14F-4D97-AF65-F5344CB8AC3E}">
        <p14:creationId xmlns:p14="http://schemas.microsoft.com/office/powerpoint/2010/main" val="5879308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USE OF TRADE MARK</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US" b="1" dirty="0" smtClean="0"/>
              <a:t>The </a:t>
            </a:r>
            <a:r>
              <a:rPr lang="en-US" b="1" dirty="0"/>
              <a:t>use requirement of a trade mark is important in the sense that a trade mark is protected in order to </a:t>
            </a:r>
            <a:r>
              <a:rPr lang="en-US" b="1" dirty="0" err="1"/>
              <a:t>fulfil</a:t>
            </a:r>
            <a:r>
              <a:rPr lang="en-US" b="1" dirty="0"/>
              <a:t> its function of distinguishing the goods on which the trade mark is used from others. </a:t>
            </a:r>
            <a:endParaRPr lang="en-US" b="1" dirty="0" smtClean="0"/>
          </a:p>
          <a:p>
            <a:pPr algn="just"/>
            <a:r>
              <a:rPr lang="en-US" dirty="0" smtClean="0"/>
              <a:t>Therefore</a:t>
            </a:r>
            <a:r>
              <a:rPr lang="en-US" dirty="0"/>
              <a:t>, it makes </a:t>
            </a:r>
            <a:r>
              <a:rPr lang="en-US" b="1" dirty="0"/>
              <a:t>no economic sense to protect the trademarks by registration without imposing the obligation to use them. </a:t>
            </a:r>
            <a:endParaRPr lang="en-US" b="1" dirty="0" smtClean="0"/>
          </a:p>
          <a:p>
            <a:pPr algn="just"/>
            <a:r>
              <a:rPr lang="en-US" b="1" dirty="0" smtClean="0"/>
              <a:t>Besides</a:t>
            </a:r>
            <a:r>
              <a:rPr lang="en-US" b="1" dirty="0"/>
              <a:t>, trade marks which are not used may act as artificial barriers to the registration of new marks.</a:t>
            </a:r>
          </a:p>
        </p:txBody>
      </p:sp>
    </p:spTree>
    <p:extLst>
      <p:ext uri="{BB962C8B-B14F-4D97-AF65-F5344CB8AC3E}">
        <p14:creationId xmlns:p14="http://schemas.microsoft.com/office/powerpoint/2010/main" val="12084249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USE OF TRADE MARK</a:t>
            </a:r>
            <a:br>
              <a:rPr lang="en-US" b="1" dirty="0" smtClean="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smtClean="0"/>
              <a:t>In </a:t>
            </a:r>
            <a:r>
              <a:rPr lang="en-US" i="1" dirty="0"/>
              <a:t>Imperial Group Limited v Phillip Morris and Company Limited</a:t>
            </a:r>
            <a:r>
              <a:rPr lang="en-US" dirty="0"/>
              <a:t> the plaintiff sought to register the trademark ‘MERIT’ in relation to king-size cigarettes. The trade name ‘merit’ would not be registered as being descriptive and laudatory. To prevent other manufacturers using the name ‘merit’ the plaintiffs registered the trademark “NERIT” in relation to cigarettes but did not apply the mark to actual products. The defendants launched a brand of cigarettes called “merit” in the United States and at that stage marketed their “NERIT” brand cigarettes in response before suing the defendants for trade mark infringement.</a:t>
            </a:r>
          </a:p>
          <a:p>
            <a:pPr algn="just"/>
            <a:endParaRPr lang="en-US" dirty="0"/>
          </a:p>
        </p:txBody>
      </p:sp>
    </p:spTree>
    <p:extLst>
      <p:ext uri="{BB962C8B-B14F-4D97-AF65-F5344CB8AC3E}">
        <p14:creationId xmlns:p14="http://schemas.microsoft.com/office/powerpoint/2010/main" val="25196926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USE OF TRADE MARK</a:t>
            </a:r>
            <a:br>
              <a:rPr lang="en-US" b="1" dirty="0" smtClean="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a:t>The defendants raised a counter-claim on the basis that the trade mark “NERIT” should be removed from the register because the plaintiffs had never intended to use the trade mark in relation to cigarettes. </a:t>
            </a:r>
            <a:endParaRPr lang="en-US" dirty="0" smtClean="0"/>
          </a:p>
          <a:p>
            <a:pPr algn="just"/>
            <a:r>
              <a:rPr lang="en-US" b="1" dirty="0" smtClean="0"/>
              <a:t>The </a:t>
            </a:r>
            <a:r>
              <a:rPr lang="en-US" b="1" dirty="0"/>
              <a:t>court of Appeal agreed that the mark had been registered in the absence of a </a:t>
            </a:r>
            <a:r>
              <a:rPr lang="en-US" b="1" dirty="0" err="1"/>
              <a:t>bonafide</a:t>
            </a:r>
            <a:r>
              <a:rPr lang="en-US" b="1" dirty="0"/>
              <a:t> intention to use it. The subsequent use of the name was not substantial and to be a </a:t>
            </a:r>
            <a:r>
              <a:rPr lang="en-US" b="1" dirty="0" err="1"/>
              <a:t>bonafide</a:t>
            </a:r>
            <a:r>
              <a:rPr lang="en-US" b="1" dirty="0"/>
              <a:t> use, the mark had to be a genuine use, which was substantial in amount.</a:t>
            </a:r>
          </a:p>
          <a:p>
            <a:pPr algn="just"/>
            <a:endParaRPr lang="en-US" dirty="0"/>
          </a:p>
        </p:txBody>
      </p:sp>
    </p:spTree>
    <p:extLst>
      <p:ext uri="{BB962C8B-B14F-4D97-AF65-F5344CB8AC3E}">
        <p14:creationId xmlns:p14="http://schemas.microsoft.com/office/powerpoint/2010/main" val="17260564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smtClean="0"/>
          </a:p>
          <a:p>
            <a:pPr marL="0" indent="0">
              <a:buNone/>
            </a:pPr>
            <a:r>
              <a:rPr lang="en-US" dirty="0" smtClean="0"/>
              <a:t>THANK YOU</a:t>
            </a:r>
            <a:endParaRPr lang="en-US" dirty="0"/>
          </a:p>
        </p:txBody>
      </p:sp>
    </p:spTree>
    <p:extLst>
      <p:ext uri="{BB962C8B-B14F-4D97-AF65-F5344CB8AC3E}">
        <p14:creationId xmlns:p14="http://schemas.microsoft.com/office/powerpoint/2010/main" val="3745628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Structure of Presentation </a:t>
            </a:r>
            <a:endParaRPr lang="en-US" b="1" dirty="0"/>
          </a:p>
        </p:txBody>
      </p:sp>
      <p:sp>
        <p:nvSpPr>
          <p:cNvPr id="3" name="Content Placeholder 2"/>
          <p:cNvSpPr>
            <a:spLocks noGrp="1"/>
          </p:cNvSpPr>
          <p:nvPr>
            <p:ph idx="1"/>
          </p:nvPr>
        </p:nvSpPr>
        <p:spPr/>
        <p:txBody>
          <a:bodyPr/>
          <a:lstStyle/>
          <a:p>
            <a:r>
              <a:rPr lang="en-US" b="1" dirty="0" smtClean="0"/>
              <a:t>Introduction </a:t>
            </a:r>
          </a:p>
          <a:p>
            <a:r>
              <a:rPr lang="en-US" b="1" dirty="0" smtClean="0"/>
              <a:t>Signs</a:t>
            </a:r>
          </a:p>
          <a:p>
            <a:r>
              <a:rPr lang="en-US" b="1" dirty="0" smtClean="0"/>
              <a:t>Protection Criteria</a:t>
            </a:r>
          </a:p>
          <a:p>
            <a:r>
              <a:rPr lang="en-US" b="1" dirty="0" smtClean="0"/>
              <a:t>Use of Trade Mark Protection</a:t>
            </a:r>
            <a:endParaRPr lang="en-US" b="1" dirty="0"/>
          </a:p>
        </p:txBody>
      </p:sp>
    </p:spTree>
    <p:extLst>
      <p:ext uri="{BB962C8B-B14F-4D97-AF65-F5344CB8AC3E}">
        <p14:creationId xmlns:p14="http://schemas.microsoft.com/office/powerpoint/2010/main" val="29637786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 </a:t>
            </a:r>
            <a:br>
              <a:rPr lang="en-US" b="1" dirty="0" smtClean="0"/>
            </a:br>
            <a:endParaRPr lang="en-US" dirty="0"/>
          </a:p>
        </p:txBody>
      </p:sp>
      <p:sp>
        <p:nvSpPr>
          <p:cNvPr id="3" name="Content Placeholder 2"/>
          <p:cNvSpPr>
            <a:spLocks noGrp="1"/>
          </p:cNvSpPr>
          <p:nvPr>
            <p:ph idx="1"/>
          </p:nvPr>
        </p:nvSpPr>
        <p:spPr/>
        <p:txBody>
          <a:bodyPr>
            <a:normAutofit lnSpcReduction="10000"/>
          </a:bodyPr>
          <a:lstStyle/>
          <a:p>
            <a:pPr algn="just"/>
            <a:r>
              <a:rPr lang="en-US" b="1" dirty="0"/>
              <a:t>A trade mark is a sign or symbol placed on goods or used in relation to goods or services. </a:t>
            </a:r>
            <a:endParaRPr lang="en-US" b="1" dirty="0" smtClean="0"/>
          </a:p>
          <a:p>
            <a:pPr algn="just"/>
            <a:r>
              <a:rPr lang="en-US" dirty="0" smtClean="0"/>
              <a:t>A </a:t>
            </a:r>
            <a:r>
              <a:rPr lang="en-US" dirty="0"/>
              <a:t>trade mark </a:t>
            </a:r>
            <a:r>
              <a:rPr lang="en-US" b="1" dirty="0"/>
              <a:t>distinguishes goods and services of one trader from those supplied by other traders. </a:t>
            </a:r>
            <a:endParaRPr lang="en-US" b="1" dirty="0" smtClean="0"/>
          </a:p>
          <a:p>
            <a:pPr algn="just"/>
            <a:r>
              <a:rPr lang="en-US" dirty="0" smtClean="0"/>
              <a:t>Thus</a:t>
            </a:r>
            <a:r>
              <a:rPr lang="en-US" dirty="0"/>
              <a:t>, a </a:t>
            </a:r>
            <a:r>
              <a:rPr lang="en-US" b="1" dirty="0"/>
              <a:t>trademark facilitates the consumer to make a choice between various competing goods or services.</a:t>
            </a:r>
          </a:p>
          <a:p>
            <a:pPr algn="just"/>
            <a:endParaRPr lang="en-US" dirty="0"/>
          </a:p>
        </p:txBody>
      </p:sp>
    </p:spTree>
    <p:extLst>
      <p:ext uri="{BB962C8B-B14F-4D97-AF65-F5344CB8AC3E}">
        <p14:creationId xmlns:p14="http://schemas.microsoft.com/office/powerpoint/2010/main" val="16829822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Introduction </a:t>
            </a:r>
            <a:br>
              <a:rPr lang="en-US" b="1" dirty="0" smtClean="0"/>
            </a:br>
            <a:endParaRPr lang="en-US" dirty="0"/>
          </a:p>
        </p:txBody>
      </p:sp>
      <p:sp>
        <p:nvSpPr>
          <p:cNvPr id="3" name="Content Placeholder 2"/>
          <p:cNvSpPr>
            <a:spLocks noGrp="1"/>
          </p:cNvSpPr>
          <p:nvPr>
            <p:ph idx="1"/>
          </p:nvPr>
        </p:nvSpPr>
        <p:spPr/>
        <p:txBody>
          <a:bodyPr>
            <a:normAutofit/>
          </a:bodyPr>
          <a:lstStyle/>
          <a:p>
            <a:pPr algn="just"/>
            <a:r>
              <a:rPr lang="en-US" dirty="0" smtClean="0"/>
              <a:t>A </a:t>
            </a:r>
            <a:r>
              <a:rPr lang="en-US" dirty="0"/>
              <a:t>number of </a:t>
            </a:r>
            <a:r>
              <a:rPr lang="en-US" b="1" dirty="0"/>
              <a:t>signs or symbols may serve as trade marks. </a:t>
            </a:r>
            <a:endParaRPr lang="en-US" b="1" dirty="0" smtClean="0"/>
          </a:p>
          <a:p>
            <a:pPr algn="just"/>
            <a:r>
              <a:rPr lang="en-US" dirty="0" smtClean="0"/>
              <a:t>These </a:t>
            </a:r>
            <a:r>
              <a:rPr lang="en-US" dirty="0"/>
              <a:t>include, </a:t>
            </a:r>
            <a:r>
              <a:rPr lang="en-US" b="1" dirty="0"/>
              <a:t>words, letters and numerals, shapes, </a:t>
            </a:r>
            <a:r>
              <a:rPr lang="en-US" b="1" dirty="0" err="1"/>
              <a:t>colours</a:t>
            </a:r>
            <a:r>
              <a:rPr lang="en-US" b="1" dirty="0"/>
              <a:t>, slogans, sounds and smells. </a:t>
            </a:r>
            <a:endParaRPr lang="en-US" b="1" dirty="0" smtClean="0"/>
          </a:p>
          <a:p>
            <a:pPr algn="just"/>
            <a:r>
              <a:rPr lang="en-US" dirty="0" smtClean="0"/>
              <a:t>For </a:t>
            </a:r>
            <a:r>
              <a:rPr lang="en-US" dirty="0"/>
              <a:t>a sign or symbol to qualify as a trademark, it must satisfy two conditions namely, </a:t>
            </a:r>
            <a:r>
              <a:rPr lang="en-US" b="1" u="sng" dirty="0"/>
              <a:t>it must be distinctive and it must not be deceptive or violate public order or morality</a:t>
            </a:r>
            <a:r>
              <a:rPr lang="en-US" b="1" u="sng" dirty="0" smtClean="0"/>
              <a:t>.</a:t>
            </a:r>
            <a:r>
              <a:rPr lang="en-US" b="1" u="sng" dirty="0"/>
              <a:t> </a:t>
            </a:r>
          </a:p>
          <a:p>
            <a:pPr algn="just"/>
            <a:endParaRPr lang="en-US" dirty="0"/>
          </a:p>
        </p:txBody>
      </p:sp>
    </p:spTree>
    <p:extLst>
      <p:ext uri="{BB962C8B-B14F-4D97-AF65-F5344CB8AC3E}">
        <p14:creationId xmlns:p14="http://schemas.microsoft.com/office/powerpoint/2010/main" val="11689227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eaLnBrk="1" hangingPunct="1"/>
            <a:r>
              <a:rPr lang="en-GB" sz="2400" b="1" smtClean="0"/>
              <a:t>Sign that serve as trade marks</a:t>
            </a:r>
          </a:p>
        </p:txBody>
      </p:sp>
      <p:pic>
        <p:nvPicPr>
          <p:cNvPr id="33795" name="Content Placeholder 5" descr="mcdonalds.jpg"/>
          <p:cNvPicPr>
            <a:picLocks noGrp="1" noChangeAspect="1"/>
          </p:cNvPicPr>
          <p:nvPr>
            <p:ph idx="1"/>
          </p:nvPr>
        </p:nvPicPr>
        <p:blipFill>
          <a:blip r:embed="rId2"/>
          <a:srcRect/>
          <a:stretch>
            <a:fillRect/>
          </a:stretch>
        </p:blipFill>
        <p:spPr>
          <a:xfrm>
            <a:off x="457200" y="1219200"/>
            <a:ext cx="1733550" cy="1285875"/>
          </a:xfrm>
        </p:spPr>
      </p:pic>
      <p:pic>
        <p:nvPicPr>
          <p:cNvPr id="33796" name="Picture 6" descr="nandos.jpg"/>
          <p:cNvPicPr>
            <a:picLocks noChangeAspect="1"/>
          </p:cNvPicPr>
          <p:nvPr/>
        </p:nvPicPr>
        <p:blipFill>
          <a:blip r:embed="rId3"/>
          <a:srcRect b="7851"/>
          <a:stretch>
            <a:fillRect/>
          </a:stretch>
        </p:blipFill>
        <p:spPr bwMode="auto">
          <a:xfrm>
            <a:off x="2590800" y="1066800"/>
            <a:ext cx="2667000" cy="1846263"/>
          </a:xfrm>
          <a:prstGeom prst="rect">
            <a:avLst/>
          </a:prstGeom>
          <a:noFill/>
          <a:ln w="9525">
            <a:noFill/>
            <a:miter lim="800000"/>
            <a:headEnd/>
            <a:tailEnd/>
          </a:ln>
        </p:spPr>
      </p:pic>
      <p:pic>
        <p:nvPicPr>
          <p:cNvPr id="33797" name="Picture 7" descr="T1_N147_A8_RenLogo.jpg"/>
          <p:cNvPicPr>
            <a:picLocks noChangeAspect="1"/>
          </p:cNvPicPr>
          <p:nvPr/>
        </p:nvPicPr>
        <p:blipFill>
          <a:blip r:embed="rId4"/>
          <a:srcRect/>
          <a:stretch>
            <a:fillRect/>
          </a:stretch>
        </p:blipFill>
        <p:spPr bwMode="auto">
          <a:xfrm>
            <a:off x="5943600" y="1143000"/>
            <a:ext cx="1905000" cy="1905000"/>
          </a:xfrm>
          <a:prstGeom prst="rect">
            <a:avLst/>
          </a:prstGeom>
          <a:noFill/>
          <a:ln w="9525">
            <a:noFill/>
            <a:miter lim="800000"/>
            <a:headEnd/>
            <a:tailEnd/>
          </a:ln>
        </p:spPr>
      </p:pic>
      <p:pic>
        <p:nvPicPr>
          <p:cNvPr id="33798" name="Picture 8" descr="T1_N147_A12_shell_small.gif"/>
          <p:cNvPicPr>
            <a:picLocks noChangeAspect="1"/>
          </p:cNvPicPr>
          <p:nvPr/>
        </p:nvPicPr>
        <p:blipFill>
          <a:blip r:embed="rId5"/>
          <a:srcRect/>
          <a:stretch>
            <a:fillRect/>
          </a:stretch>
        </p:blipFill>
        <p:spPr bwMode="auto">
          <a:xfrm>
            <a:off x="457200" y="3200400"/>
            <a:ext cx="2005013" cy="1857375"/>
          </a:xfrm>
          <a:prstGeom prst="rect">
            <a:avLst/>
          </a:prstGeom>
          <a:noFill/>
          <a:ln w="9525">
            <a:noFill/>
            <a:miter lim="800000"/>
            <a:headEnd/>
            <a:tailEnd/>
          </a:ln>
        </p:spPr>
      </p:pic>
      <p:pic>
        <p:nvPicPr>
          <p:cNvPr id="33799" name="Picture 9" descr="T1_N147_A24_IBM_logo_small.jpg"/>
          <p:cNvPicPr>
            <a:picLocks noChangeAspect="1"/>
          </p:cNvPicPr>
          <p:nvPr/>
        </p:nvPicPr>
        <p:blipFill>
          <a:blip r:embed="rId6"/>
          <a:srcRect/>
          <a:stretch>
            <a:fillRect/>
          </a:stretch>
        </p:blipFill>
        <p:spPr bwMode="auto">
          <a:xfrm>
            <a:off x="3048000" y="3048000"/>
            <a:ext cx="1987550" cy="1682750"/>
          </a:xfrm>
          <a:prstGeom prst="rect">
            <a:avLst/>
          </a:prstGeom>
          <a:noFill/>
          <a:ln w="9525">
            <a:noFill/>
            <a:miter lim="800000"/>
            <a:headEnd/>
            <a:tailEnd/>
          </a:ln>
        </p:spPr>
      </p:pic>
      <p:pic>
        <p:nvPicPr>
          <p:cNvPr id="33800" name="Picture 10" descr="T1_N147_A26_rcrc-logo1.jpg"/>
          <p:cNvPicPr>
            <a:picLocks noChangeAspect="1"/>
          </p:cNvPicPr>
          <p:nvPr/>
        </p:nvPicPr>
        <p:blipFill>
          <a:blip r:embed="rId7"/>
          <a:srcRect/>
          <a:stretch>
            <a:fillRect/>
          </a:stretch>
        </p:blipFill>
        <p:spPr bwMode="auto">
          <a:xfrm>
            <a:off x="5791200" y="3124200"/>
            <a:ext cx="1333500" cy="952500"/>
          </a:xfrm>
          <a:prstGeom prst="rect">
            <a:avLst/>
          </a:prstGeom>
          <a:noFill/>
          <a:ln w="9525">
            <a:noFill/>
            <a:miter lim="800000"/>
            <a:headEnd/>
            <a:tailEnd/>
          </a:ln>
        </p:spPr>
      </p:pic>
      <p:pic>
        <p:nvPicPr>
          <p:cNvPr id="33801" name="Picture 11" descr="T1_N147_A18_elf-logo-120.gif"/>
          <p:cNvPicPr>
            <a:picLocks noChangeAspect="1"/>
          </p:cNvPicPr>
          <p:nvPr/>
        </p:nvPicPr>
        <p:blipFill>
          <a:blip r:embed="rId8"/>
          <a:srcRect/>
          <a:stretch>
            <a:fillRect/>
          </a:stretch>
        </p:blipFill>
        <p:spPr bwMode="auto">
          <a:xfrm>
            <a:off x="7467600" y="3962400"/>
            <a:ext cx="1143000" cy="485775"/>
          </a:xfrm>
          <a:prstGeom prst="rect">
            <a:avLst/>
          </a:prstGeom>
          <a:noFill/>
          <a:ln w="9525">
            <a:noFill/>
            <a:miter lim="800000"/>
            <a:headEnd/>
            <a:tailEnd/>
          </a:ln>
        </p:spPr>
      </p:pic>
      <p:pic>
        <p:nvPicPr>
          <p:cNvPr id="33802" name="Picture 12" descr="T1_N147_A23_IKEA.gif"/>
          <p:cNvPicPr>
            <a:picLocks noChangeAspect="1"/>
          </p:cNvPicPr>
          <p:nvPr/>
        </p:nvPicPr>
        <p:blipFill>
          <a:blip r:embed="rId9"/>
          <a:srcRect/>
          <a:stretch>
            <a:fillRect/>
          </a:stretch>
        </p:blipFill>
        <p:spPr bwMode="auto">
          <a:xfrm>
            <a:off x="1143000" y="5638800"/>
            <a:ext cx="1725613" cy="619125"/>
          </a:xfrm>
          <a:prstGeom prst="rect">
            <a:avLst/>
          </a:prstGeom>
          <a:noFill/>
          <a:ln w="9525">
            <a:noFill/>
            <a:miter lim="800000"/>
            <a:headEnd/>
            <a:tailEnd/>
          </a:ln>
        </p:spPr>
      </p:pic>
      <p:pic>
        <p:nvPicPr>
          <p:cNvPr id="33803" name="Picture 13" descr="kfc_logo.jpg"/>
          <p:cNvPicPr>
            <a:picLocks noChangeAspect="1"/>
          </p:cNvPicPr>
          <p:nvPr/>
        </p:nvPicPr>
        <p:blipFill>
          <a:blip r:embed="rId10"/>
          <a:srcRect/>
          <a:stretch>
            <a:fillRect/>
          </a:stretch>
        </p:blipFill>
        <p:spPr bwMode="auto">
          <a:xfrm>
            <a:off x="3429000" y="4419600"/>
            <a:ext cx="1724025" cy="2117725"/>
          </a:xfrm>
          <a:prstGeom prst="rect">
            <a:avLst/>
          </a:prstGeom>
          <a:noFill/>
          <a:ln w="9525">
            <a:noFill/>
            <a:miter lim="800000"/>
            <a:headEnd/>
            <a:tailEnd/>
          </a:ln>
        </p:spPr>
      </p:pic>
      <p:pic>
        <p:nvPicPr>
          <p:cNvPr id="33804" name="Picture 14" descr="Coke-20-oz-Bottles1.jpg"/>
          <p:cNvPicPr>
            <a:picLocks noChangeAspect="1"/>
          </p:cNvPicPr>
          <p:nvPr/>
        </p:nvPicPr>
        <p:blipFill>
          <a:blip r:embed="rId11"/>
          <a:srcRect/>
          <a:stretch>
            <a:fillRect/>
          </a:stretch>
        </p:blipFill>
        <p:spPr bwMode="auto">
          <a:xfrm>
            <a:off x="5700713" y="4572000"/>
            <a:ext cx="1614487" cy="2066925"/>
          </a:xfrm>
          <a:prstGeom prst="rect">
            <a:avLst/>
          </a:prstGeom>
          <a:noFill/>
          <a:ln w="9525">
            <a:noFill/>
            <a:miter lim="800000"/>
            <a:headEnd/>
            <a:tailEnd/>
          </a:ln>
        </p:spPr>
      </p:pic>
    </p:spTree>
    <p:extLst>
      <p:ext uri="{BB962C8B-B14F-4D97-AF65-F5344CB8AC3E}">
        <p14:creationId xmlns:p14="http://schemas.microsoft.com/office/powerpoint/2010/main" val="36909460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SIGNS</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US" b="1" dirty="0"/>
              <a:t>Any sign that is able to distinguish goods from other goods will qualify as a trade mark. </a:t>
            </a:r>
            <a:endParaRPr lang="en-US" b="1" dirty="0" smtClean="0"/>
          </a:p>
          <a:p>
            <a:pPr algn="just"/>
            <a:r>
              <a:rPr lang="en-US" dirty="0" smtClean="0"/>
              <a:t>The </a:t>
            </a:r>
            <a:r>
              <a:rPr lang="en-US" dirty="0"/>
              <a:t>Trade Marks Act defines </a:t>
            </a:r>
            <a:r>
              <a:rPr lang="en-US" b="1" dirty="0"/>
              <a:t>a trademark as a mark used or proposed to be used in relation to goods for the purpose of indicating, or so as to indicate, a connection in the course of trade between the goods and some person having the right as proprietor or as registered user to use the mark</a:t>
            </a:r>
            <a:r>
              <a:rPr lang="en-US" b="1" dirty="0" smtClean="0"/>
              <a:t>.</a:t>
            </a:r>
          </a:p>
          <a:p>
            <a:pPr algn="just"/>
            <a:r>
              <a:rPr lang="en-US" b="1" dirty="0" smtClean="0"/>
              <a:t>A </a:t>
            </a:r>
            <a:r>
              <a:rPr lang="en-US" b="1" dirty="0"/>
              <a:t>mark is defined as to include a device, brand, heading, label, ticket, name, signature, word, letter, numeral or any combination. </a:t>
            </a:r>
            <a:endParaRPr lang="en-US" b="1" dirty="0" smtClean="0"/>
          </a:p>
          <a:p>
            <a:pPr algn="just"/>
            <a:r>
              <a:rPr lang="en-US" dirty="0" smtClean="0"/>
              <a:t>The </a:t>
            </a:r>
            <a:r>
              <a:rPr lang="en-US" dirty="0"/>
              <a:t>Trade Marks Act </a:t>
            </a:r>
            <a:r>
              <a:rPr lang="en-US" b="1" dirty="0"/>
              <a:t>does not limit the signs or symbols that may serve as a trademark</a:t>
            </a:r>
            <a:r>
              <a:rPr lang="en-US" b="1" dirty="0" smtClean="0"/>
              <a:t>.</a:t>
            </a:r>
            <a:r>
              <a:rPr lang="en-US" b="1" dirty="0"/>
              <a:t> </a:t>
            </a:r>
          </a:p>
          <a:p>
            <a:pPr algn="just"/>
            <a:endParaRPr lang="en-US" dirty="0"/>
          </a:p>
        </p:txBody>
      </p:sp>
    </p:spTree>
    <p:extLst>
      <p:ext uri="{BB962C8B-B14F-4D97-AF65-F5344CB8AC3E}">
        <p14:creationId xmlns:p14="http://schemas.microsoft.com/office/powerpoint/2010/main" val="3554172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SIGNS</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a:t>The question of whether a sign or symbol can serve as a trade mark has been a subject of judicial interpretation and determination. </a:t>
            </a:r>
            <a:endParaRPr lang="en-US" dirty="0" smtClean="0"/>
          </a:p>
          <a:p>
            <a:pPr algn="just"/>
            <a:r>
              <a:rPr lang="en-US" dirty="0" smtClean="0"/>
              <a:t>In </a:t>
            </a:r>
            <a:r>
              <a:rPr lang="en-US" i="1" dirty="0"/>
              <a:t>Smith Kline and French Labs.  v Sterling Winthrop Group Limited</a:t>
            </a:r>
            <a:r>
              <a:rPr lang="en-US" dirty="0"/>
              <a:t>, the respondent opposed the appellant’s application to register ten </a:t>
            </a:r>
            <a:r>
              <a:rPr lang="en-US" dirty="0" err="1"/>
              <a:t>colour</a:t>
            </a:r>
            <a:r>
              <a:rPr lang="en-US" dirty="0"/>
              <a:t> combinations used on various drug capsules to distinguish the sustained release drugs contained in them. Most of the drugs were available on prescription but there was sufficient evidence to show that widespread marketing and sales had made these </a:t>
            </a:r>
            <a:r>
              <a:rPr lang="en-US" dirty="0" err="1"/>
              <a:t>colours</a:t>
            </a:r>
            <a:r>
              <a:rPr lang="en-US" dirty="0"/>
              <a:t> distinctive of the appellant’s product. </a:t>
            </a:r>
            <a:endParaRPr lang="en-US" dirty="0" smtClean="0"/>
          </a:p>
          <a:p>
            <a:pPr algn="just"/>
            <a:r>
              <a:rPr lang="en-US" b="1" dirty="0" smtClean="0"/>
              <a:t>The </a:t>
            </a:r>
            <a:r>
              <a:rPr lang="en-US" b="1" dirty="0"/>
              <a:t>House of Lords held that distinctiveness was the important factor and the </a:t>
            </a:r>
            <a:r>
              <a:rPr lang="en-US" b="1" dirty="0" err="1"/>
              <a:t>coloured</a:t>
            </a:r>
            <a:r>
              <a:rPr lang="en-US" b="1" dirty="0"/>
              <a:t> capsules had become distinctive through use.</a:t>
            </a:r>
          </a:p>
          <a:p>
            <a:pPr marL="0" indent="0" algn="just">
              <a:buNone/>
            </a:pPr>
            <a:endParaRPr lang="en-US" dirty="0"/>
          </a:p>
        </p:txBody>
      </p:sp>
    </p:spTree>
    <p:extLst>
      <p:ext uri="{BB962C8B-B14F-4D97-AF65-F5344CB8AC3E}">
        <p14:creationId xmlns:p14="http://schemas.microsoft.com/office/powerpoint/2010/main" val="37345641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SIGNS</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smtClean="0"/>
              <a:t>In </a:t>
            </a:r>
            <a:r>
              <a:rPr lang="en-US" i="1" dirty="0"/>
              <a:t>Coca Cola Trademark Applications</a:t>
            </a:r>
            <a:r>
              <a:rPr lang="en-US" dirty="0"/>
              <a:t>, the manufacturers of Coca Cola failed to register the shape of the Coca Cola bottle as a trade mark. The Coca Cola bottle is a visual representation based loosely on the shape of a cocoa bean. Drawings of the coca cola bottle had originally been registered as designs but due to the expiry of the registration period the manufacturers sought to register the bottle itself as a trademark. The House of Lords held that the legislation was there to protect marks and not the article marked</a:t>
            </a:r>
            <a:r>
              <a:rPr lang="en-US" dirty="0" smtClean="0"/>
              <a:t>.</a:t>
            </a:r>
          </a:p>
          <a:p>
            <a:pPr algn="just"/>
            <a:r>
              <a:rPr lang="en-US" dirty="0" smtClean="0"/>
              <a:t>Trade </a:t>
            </a:r>
            <a:r>
              <a:rPr lang="en-US" dirty="0"/>
              <a:t>mark law </a:t>
            </a:r>
            <a:r>
              <a:rPr lang="en-US" b="1" dirty="0"/>
              <a:t>now extends the protection to devices or shapes and as such the coca cola bottle qualifies for trade mark registration and protection. </a:t>
            </a:r>
          </a:p>
          <a:p>
            <a:pPr algn="just"/>
            <a:endParaRPr lang="en-US" dirty="0"/>
          </a:p>
        </p:txBody>
      </p:sp>
    </p:spTree>
    <p:extLst>
      <p:ext uri="{BB962C8B-B14F-4D97-AF65-F5344CB8AC3E}">
        <p14:creationId xmlns:p14="http://schemas.microsoft.com/office/powerpoint/2010/main" val="42603407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PROTECTION CRITERIA </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US" b="1" dirty="0"/>
              <a:t>It is not any sign or symbol that is capable of serving as a trade mark. For a sign to serve as a trade mark, it must satisfy two conditions. </a:t>
            </a:r>
            <a:endParaRPr lang="en-US" b="1" dirty="0" smtClean="0"/>
          </a:p>
          <a:p>
            <a:pPr algn="just"/>
            <a:r>
              <a:rPr lang="en-US" b="1" dirty="0" smtClean="0"/>
              <a:t>The </a:t>
            </a:r>
            <a:r>
              <a:rPr lang="en-US" b="1" dirty="0"/>
              <a:t>first condition relates to the basic function of a trade mark, namely, its function to distinguish the goods or services of one enterprise from the goods or services of another enterprise. </a:t>
            </a:r>
            <a:endParaRPr lang="en-US" b="1" dirty="0" smtClean="0"/>
          </a:p>
          <a:p>
            <a:pPr algn="just"/>
            <a:r>
              <a:rPr lang="en-US" dirty="0" smtClean="0"/>
              <a:t>Thus</a:t>
            </a:r>
            <a:r>
              <a:rPr lang="en-US" dirty="0"/>
              <a:t>, a trade mark must be </a:t>
            </a:r>
            <a:r>
              <a:rPr lang="en-US" b="1" dirty="0"/>
              <a:t>distinctive or distinguishable among different goods or products. </a:t>
            </a:r>
            <a:endParaRPr lang="en-US" b="1" dirty="0" smtClean="0"/>
          </a:p>
          <a:p>
            <a:pPr algn="just"/>
            <a:endParaRPr lang="en-US" dirty="0"/>
          </a:p>
        </p:txBody>
      </p:sp>
    </p:spTree>
    <p:extLst>
      <p:ext uri="{BB962C8B-B14F-4D97-AF65-F5344CB8AC3E}">
        <p14:creationId xmlns:p14="http://schemas.microsoft.com/office/powerpoint/2010/main" val="29255179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TotalTime>
  <Words>1260</Words>
  <Application>Microsoft Office PowerPoint</Application>
  <PresentationFormat>On-screen Show (4:3)</PresentationFormat>
  <Paragraphs>57</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 UNIVERSITY OF LUSAKA SCHOOL OF LAW </vt:lpstr>
      <vt:lpstr>Structure of Presentation </vt:lpstr>
      <vt:lpstr>Introduction  </vt:lpstr>
      <vt:lpstr>Introduction  </vt:lpstr>
      <vt:lpstr>Sign that serve as trade marks</vt:lpstr>
      <vt:lpstr>SIGNS </vt:lpstr>
      <vt:lpstr>SIGNS </vt:lpstr>
      <vt:lpstr>SIGNS </vt:lpstr>
      <vt:lpstr>PROTECTION CRITERIA  </vt:lpstr>
      <vt:lpstr>PROTECTION CRITERIA  </vt:lpstr>
      <vt:lpstr>PROTECTION CRITERIA  </vt:lpstr>
      <vt:lpstr>USE OF TRADE MARK </vt:lpstr>
      <vt:lpstr>USE OF TRADE MARK </vt:lpstr>
      <vt:lpstr>USE OF TRADE MARK </vt:lpstr>
      <vt:lpstr>USE OF TRADE MARK </vt:lpstr>
      <vt:lpstr>USE OF TRADE MARK </vt:lpstr>
      <vt:lpstr>PowerPoint Presentation</vt:lpstr>
    </vt:vector>
  </TitlesOfParts>
  <Company>P&amp;G Advocates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UNIVERSITY OF LUSAKA SCHOOL OF LAW </dc:title>
  <dc:creator>h</dc:creator>
  <cp:lastModifiedBy>h</cp:lastModifiedBy>
  <cp:revision>7</cp:revision>
  <dcterms:created xsi:type="dcterms:W3CDTF">2014-05-01T11:42:01Z</dcterms:created>
  <dcterms:modified xsi:type="dcterms:W3CDTF">2014-05-01T12:20:40Z</dcterms:modified>
</cp:coreProperties>
</file>